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>
        <p:scale>
          <a:sx n="70" d="100"/>
          <a:sy n="70" d="100"/>
        </p:scale>
        <p:origin x="-52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655382900838677"/>
          <c:y val="2.9034212459598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245451894233974"/>
          <c:w val="0.87022965636156435"/>
          <c:h val="0.74991476641484278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496-48A7-83FF-A1897C7F049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496-48A7-83FF-A1897C7F0496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496-48A7-83FF-A1897C7F0496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496-48A7-83FF-A1897C7F0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267840"/>
        <c:axId val="54134272"/>
      </c:barChart>
      <c:catAx>
        <c:axId val="5326784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51676680733106162"/>
              <c:y val="0.935410822408621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54134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134272"/>
        <c:scaling>
          <c:orientation val="minMax"/>
          <c:max val="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9588128641444215E-2"/>
              <c:y val="0.4430993778469059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53267840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CTIS</a:t>
            </a:r>
            <a:r>
              <a:rPr lang="tr-TR" sz="2800" b="1" baseline="0"/>
              <a:t> 186</a:t>
            </a:r>
            <a:r>
              <a:rPr lang="tr-TR" sz="2800" b="1"/>
              <a:t> Letter Grade Distribution</a:t>
            </a:r>
          </a:p>
        </c:rich>
      </c:tx>
      <c:layout>
        <c:manualLayout>
          <c:xMode val="edge"/>
          <c:yMode val="edge"/>
          <c:x val="0.16751945483175246"/>
          <c:y val="3.5608022719697811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088006755485676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12C-4027-A1A8-CC30AE57C343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C12C-4027-A1A8-CC30AE57C343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C12C-4027-A1A8-CC30AE57C343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C12C-4027-A1A8-CC30AE57C343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C12C-4027-A1A8-CC30AE57C343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C12C-4027-A1A8-CC30AE57C343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C12C-4027-A1A8-CC30AE57C343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C12C-4027-A1A8-CC30AE57C343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C12C-4027-A1A8-CC30AE57C34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12C-4027-A1A8-CC30AE57C343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C12C-4027-A1A8-CC30AE57C343}"/>
              </c:ext>
            </c:extLst>
          </c:dPt>
          <c:dPt>
            <c:idx val="13"/>
            <c:invertIfNegative val="0"/>
            <c:bubble3D val="0"/>
            <c:spPr>
              <a:solidFill>
                <a:srgbClr val="7030A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2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C12C-4027-A1A8-CC30AE57C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231424"/>
        <c:axId val="54233344"/>
        <c:axId val="0"/>
      </c:bar3DChart>
      <c:catAx>
        <c:axId val="5423142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511569636484527"/>
              <c:y val="0.92806279043084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54233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23334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2.9334979275759659E-2"/>
              <c:y val="0.4802032413065214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tr-TR"/>
          </a:p>
        </c:txPr>
        <c:crossAx val="54231424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24895637176967"/>
          <c:y val="0.14735493560042437"/>
          <c:w val="0.83934141204922907"/>
          <c:h val="0.60458886921061061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Midterm!$B$4:$B$14</c:f>
              <c:strCache>
                <c:ptCount val="11"/>
                <c:pt idx="0">
                  <c:v>Azaklı</c:v>
                </c:pt>
                <c:pt idx="1">
                  <c:v>Bodur</c:v>
                </c:pt>
                <c:pt idx="2">
                  <c:v>Doblas Gil</c:v>
                </c:pt>
                <c:pt idx="3">
                  <c:v>Elmurzaev</c:v>
                </c:pt>
                <c:pt idx="4">
                  <c:v>Esmeroğlu</c:v>
                </c:pt>
                <c:pt idx="5">
                  <c:v>Gündüz</c:v>
                </c:pt>
                <c:pt idx="6">
                  <c:v>Lokumcu</c:v>
                </c:pt>
                <c:pt idx="7">
                  <c:v>Mutaf</c:v>
                </c:pt>
                <c:pt idx="8">
                  <c:v>Oktar</c:v>
                </c:pt>
                <c:pt idx="9">
                  <c:v>Şaban</c:v>
                </c:pt>
                <c:pt idx="10">
                  <c:v>Yakın</c:v>
                </c:pt>
              </c:strCache>
            </c:strRef>
          </c:cat>
          <c:val>
            <c:numRef>
              <c:f>Midterm!$E$4:$E$14</c:f>
              <c:numCache>
                <c:formatCode>#,##0.00</c:formatCode>
                <c:ptCount val="11"/>
                <c:pt idx="0">
                  <c:v>98</c:v>
                </c:pt>
                <c:pt idx="1">
                  <c:v>90.5</c:v>
                </c:pt>
                <c:pt idx="2">
                  <c:v>50</c:v>
                </c:pt>
                <c:pt idx="3">
                  <c:v>91.500000000000014</c:v>
                </c:pt>
                <c:pt idx="4">
                  <c:v>73</c:v>
                </c:pt>
                <c:pt idx="5">
                  <c:v>80</c:v>
                </c:pt>
                <c:pt idx="6">
                  <c:v>87</c:v>
                </c:pt>
                <c:pt idx="7">
                  <c:v>89</c:v>
                </c:pt>
                <c:pt idx="8">
                  <c:v>79.5</c:v>
                </c:pt>
                <c:pt idx="9">
                  <c:v>48.5</c:v>
                </c:pt>
                <c:pt idx="10">
                  <c:v>102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BF6-4CA1-85B5-D12E8A4D8F50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Midterm!$B$4:$B$14</c:f>
              <c:strCache>
                <c:ptCount val="11"/>
                <c:pt idx="0">
                  <c:v>Azaklı</c:v>
                </c:pt>
                <c:pt idx="1">
                  <c:v>Bodur</c:v>
                </c:pt>
                <c:pt idx="2">
                  <c:v>Doblas Gil</c:v>
                </c:pt>
                <c:pt idx="3">
                  <c:v>Elmurzaev</c:v>
                </c:pt>
                <c:pt idx="4">
                  <c:v>Esmeroğlu</c:v>
                </c:pt>
                <c:pt idx="5">
                  <c:v>Gündüz</c:v>
                </c:pt>
                <c:pt idx="6">
                  <c:v>Lokumcu</c:v>
                </c:pt>
                <c:pt idx="7">
                  <c:v>Mutaf</c:v>
                </c:pt>
                <c:pt idx="8">
                  <c:v>Oktar</c:v>
                </c:pt>
                <c:pt idx="9">
                  <c:v>Şaban</c:v>
                </c:pt>
                <c:pt idx="10">
                  <c:v>Yakın</c:v>
                </c:pt>
              </c:strCache>
            </c:strRef>
          </c:cat>
          <c:val>
            <c:numRef>
              <c:f>Midterm!$I$4:$I$14</c:f>
              <c:numCache>
                <c:formatCode>0.00</c:formatCode>
                <c:ptCount val="11"/>
                <c:pt idx="0">
                  <c:v>100</c:v>
                </c:pt>
                <c:pt idx="1">
                  <c:v>91.999999999999986</c:v>
                </c:pt>
                <c:pt idx="2">
                  <c:v>96</c:v>
                </c:pt>
                <c:pt idx="3">
                  <c:v>91.999999999999986</c:v>
                </c:pt>
                <c:pt idx="4">
                  <c:v>72</c:v>
                </c:pt>
                <c:pt idx="5">
                  <c:v>100</c:v>
                </c:pt>
                <c:pt idx="6">
                  <c:v>96</c:v>
                </c:pt>
                <c:pt idx="7">
                  <c:v>75.999999999999986</c:v>
                </c:pt>
                <c:pt idx="8">
                  <c:v>96</c:v>
                </c:pt>
                <c:pt idx="9">
                  <c:v>80</c:v>
                </c:pt>
                <c:pt idx="10">
                  <c:v>91.999999999999986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BF6-4CA1-85B5-D12E8A4D8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12700">
              <a:solidFill>
                <a:srgbClr val="EDFAD2"/>
              </a:solidFill>
            </a:ln>
            <a:effectLst/>
          </c:spPr>
        </c:dropLines>
        <c:marker val="1"/>
        <c:smooth val="0"/>
        <c:axId val="90571904"/>
        <c:axId val="90573824"/>
      </c:lineChart>
      <c:catAx>
        <c:axId val="90571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6429744634370351"/>
              <c:y val="0.9118761579501406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90573824"/>
        <c:crosses val="autoZero"/>
        <c:auto val="1"/>
        <c:lblAlgn val="ctr"/>
        <c:lblOffset val="100"/>
        <c:noMultiLvlLbl val="0"/>
      </c:catAx>
      <c:valAx>
        <c:axId val="90573824"/>
        <c:scaling>
          <c:orientation val="minMax"/>
          <c:max val="105"/>
          <c:min val="45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6.3448088708712609E-3"/>
              <c:y val="0.3677186194997941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90571904"/>
        <c:crosses val="autoZero"/>
        <c:crossBetween val="between"/>
        <c:majorUnit val="20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40873867909368472"/>
          <c:y val="0.58753814935595394"/>
          <c:w val="0.37694291070759012"/>
          <c:h val="7.1761307567133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31842748586423"/>
          <c:y val="4.55854229314391E-2"/>
          <c:w val="0.69456223315693866"/>
          <c:h val="0.7708590017609956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5B-4166-9E87-626835C5EA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5B-4166-9E87-626835C5EA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5B-4166-9E87-626835C5EA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5B-4166-9E87-626835C5EA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5B-4166-9E87-626835C5EA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5B-4166-9E87-626835C5EAF7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5B-4166-9E87-626835C5EAF7}"/>
              </c:ext>
            </c:extLst>
          </c:dPt>
          <c:cat>
            <c:strRef>
              <c:f>Midterm!$B$90:$B$96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Midterm!$C$90:$C$96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AD5B-4166-9E87-626835C5EA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79820157030891747"/>
          <c:w val="0.84200038052257731"/>
          <c:h val="0.1707693489479675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14/11/2022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Faculty of Applied Sciences (FAS)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CTIS 186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14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11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CTIS 186 Statistics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962581"/>
              </p:ext>
            </p:extLst>
          </p:nvPr>
        </p:nvGraphicFramePr>
        <p:xfrm>
          <a:off x="250824" y="404813"/>
          <a:ext cx="8713663" cy="576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3" name="Worksheet" r:id="rId3" imgW="8477314" imgH="3476702" progId="Excel.Sheet.8">
                  <p:embed/>
                </p:oleObj>
              </mc:Choice>
              <mc:Fallback>
                <p:oleObj name="Worksheet" r:id="rId3" imgW="8477314" imgH="3476702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4" y="404813"/>
                        <a:ext cx="8713663" cy="5760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8920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392063964"/>
              </p:ext>
            </p:extLst>
          </p:nvPr>
        </p:nvGraphicFramePr>
        <p:xfrm>
          <a:off x="373063" y="2136775"/>
          <a:ext cx="8340725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5" name="Worksheet" r:id="rId3" imgW="3819631" imgH="628819" progId="Excel.Sheet.8">
                  <p:embed/>
                </p:oleObj>
              </mc:Choice>
              <mc:Fallback>
                <p:oleObj name="Worksheet" r:id="rId3" imgW="3819631" imgH="628819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136775"/>
                        <a:ext cx="8340725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398690593"/>
              </p:ext>
            </p:extLst>
          </p:nvPr>
        </p:nvGraphicFramePr>
        <p:xfrm>
          <a:off x="179389" y="260648"/>
          <a:ext cx="8641084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3" name="Worksheet" r:id="rId3" imgW="6229435" imgH="3867326" progId="Excel.Sheet.8">
                  <p:embed/>
                </p:oleObj>
              </mc:Choice>
              <mc:Fallback>
                <p:oleObj name="Worksheet" r:id="rId3" imgW="6229435" imgH="3867326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9" y="260648"/>
                        <a:ext cx="8641084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762634"/>
              </p:ext>
            </p:extLst>
          </p:nvPr>
        </p:nvGraphicFramePr>
        <p:xfrm>
          <a:off x="179512" y="404664"/>
          <a:ext cx="878497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048133"/>
              </p:ext>
            </p:extLst>
          </p:nvPr>
        </p:nvGraphicFramePr>
        <p:xfrm>
          <a:off x="323528" y="404664"/>
          <a:ext cx="8568951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276666"/>
              </p:ext>
            </p:extLst>
          </p:nvPr>
        </p:nvGraphicFramePr>
        <p:xfrm>
          <a:off x="179511" y="260648"/>
          <a:ext cx="8784977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108040"/>
              </p:ext>
            </p:extLst>
          </p:nvPr>
        </p:nvGraphicFramePr>
        <p:xfrm>
          <a:off x="250825" y="908720"/>
          <a:ext cx="8713663" cy="525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0" name="Worksheet" r:id="rId3" imgW="4952914" imgH="2886209" progId="Excel.Sheet.8">
                  <p:embed/>
                </p:oleObj>
              </mc:Choice>
              <mc:Fallback>
                <p:oleObj name="Worksheet" r:id="rId3" imgW="4952914" imgH="288620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908720"/>
                        <a:ext cx="8713663" cy="5256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420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140841"/>
              </p:ext>
            </p:extLst>
          </p:nvPr>
        </p:nvGraphicFramePr>
        <p:xfrm>
          <a:off x="5084763" y="764704"/>
          <a:ext cx="3670300" cy="532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4" name="Worksheet" r:id="rId3" imgW="2495572" imgH="2047767" progId="Excel.Sheet.8">
                  <p:embed/>
                </p:oleObj>
              </mc:Choice>
              <mc:Fallback>
                <p:oleObj name="Worksheet" r:id="rId3" imgW="2495572" imgH="204776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763" y="764704"/>
                        <a:ext cx="3670300" cy="5328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20284"/>
              </p:ext>
            </p:extLst>
          </p:nvPr>
        </p:nvGraphicFramePr>
        <p:xfrm>
          <a:off x="611560" y="764704"/>
          <a:ext cx="401410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4542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1265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Balloons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CTIS 186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Default</cp:lastModifiedBy>
  <cp:revision>136</cp:revision>
  <dcterms:created xsi:type="dcterms:W3CDTF">2009-11-08T07:48:00Z</dcterms:created>
  <dcterms:modified xsi:type="dcterms:W3CDTF">2022-11-14T12:32:16Z</dcterms:modified>
</cp:coreProperties>
</file>